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  <p:sldMasterId id="2147483700" r:id="rId2"/>
  </p:sldMasterIdLst>
  <p:notesMasterIdLst>
    <p:notesMasterId r:id="rId38"/>
  </p:notesMasterIdLst>
  <p:sldIdLst>
    <p:sldId id="257" r:id="rId3"/>
    <p:sldId id="317" r:id="rId4"/>
    <p:sldId id="305" r:id="rId5"/>
    <p:sldId id="316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301" r:id="rId17"/>
    <p:sldId id="302" r:id="rId18"/>
    <p:sldId id="30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867" userDrawn="1">
          <p15:clr>
            <a:srgbClr val="A4A3A4"/>
          </p15:clr>
        </p15:guide>
        <p15:guide id="7" orient="horz" pos="3634" userDrawn="1">
          <p15:clr>
            <a:srgbClr val="A4A3A4"/>
          </p15:clr>
        </p15:guide>
        <p15:guide id="8" pos="8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88"/>
    <a:srgbClr val="F08900"/>
    <a:srgbClr val="FF6900"/>
    <a:srgbClr val="1E5DF8"/>
    <a:srgbClr val="626262"/>
    <a:srgbClr val="FFFFFF"/>
    <a:srgbClr val="00BED5"/>
    <a:srgbClr val="C13D33"/>
    <a:srgbClr val="E94D36"/>
    <a:srgbClr val="BE2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09"/>
  </p:normalViewPr>
  <p:slideViewPr>
    <p:cSldViewPr snapToGrid="0" snapToObjects="1">
      <p:cViewPr varScale="1">
        <p:scale>
          <a:sx n="73" d="100"/>
          <a:sy n="73" d="100"/>
        </p:scale>
        <p:origin x="618" y="72"/>
      </p:cViewPr>
      <p:guideLst>
        <p:guide orient="horz" pos="323"/>
        <p:guide pos="325"/>
        <p:guide orient="horz" pos="3974"/>
        <p:guide pos="7355"/>
        <p:guide pos="3840"/>
        <p:guide orient="horz" pos="867"/>
        <p:guide orient="horz" pos="3634"/>
        <p:guide pos="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8FE9A4A-3203-D544-A0F2-9B4A7A1B021E}" type="datetimeFigureOut">
              <a:rPr lang="en-US" smtClean="0"/>
              <a:pPr/>
              <a:t>9/12/2020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0F3BA1D-A00F-DB41-84DA-BE26C4853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68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72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64855C-C94F-BB4E-92CA-31A3BF25A50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40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4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AE69-592D-6D48-8D37-1AF709B04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E34F9-FD31-954C-90A9-25364BF3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81E6B-7D41-F84E-B286-61EBCE05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E29A8-E8C2-784C-9495-F0D437E9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039A4-CB11-B346-94E7-20D66FCA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39B2-85B2-8A4B-8008-EE871C7A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A1684-4147-4E4A-BE1D-647E280F6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061D-97DA-5D45-A717-D8A7EEF0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C7700-26C6-804B-9BEF-4E4886CE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442D-6AED-C347-A737-1092964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4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360F0-A2C2-BC4E-AC8F-28FB5C10E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D444D-2CB3-C84E-AFAB-6E3667305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CC5E-1493-D445-AD8B-A3A5697A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37B-4148-1847-B7D0-E506A8B4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48933-1B9F-6140-A9E4-6AC0E5B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70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161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AE69-592D-6D48-8D37-1AF709B04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E34F9-FD31-954C-90A9-25364BF3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81E6B-7D41-F84E-B286-61EBCE05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E29A8-E8C2-784C-9495-F0D437E9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039A4-CB11-B346-94E7-20D66FCA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70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F2C8-66D4-EF4A-AAFD-01BC50FA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9361-0DDC-EE4E-A740-F93892B3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9F65C-3FCD-8B46-A28D-257FA8F2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163C-7F3C-9B44-A028-C4886506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796D-644C-B740-8C2E-356ECAB6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CB58-4758-1C42-8DAA-2AAA3F98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7D025-4B39-8D45-811F-5B1E30D5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83CA-90A4-5E49-AA2C-3DCED63A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1DED1-CD68-AC4C-ABC6-F8EEE292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3341-F52D-D14B-A417-6C66E51D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9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51C6-2D17-C14E-8DC1-418227C6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791E-6CBD-2747-86C9-A91E120F5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279C1-F68E-7E4B-B565-93EC951F8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866C6-99FF-2F4A-936E-613FC9DB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0DB7C-BDCE-D146-9584-809FFC25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D1283-F062-2E4B-8DD8-A11DB531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61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CD01-DE9B-A849-A35D-9F761E7A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13394-3DB5-5A4C-965B-35CC3D1F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C87B7-015A-EE48-9BA2-392DACDC0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97E02-FB0B-A048-9274-06CF17436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CF4DD-E248-C543-910E-BAFFB1883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73B90-35AD-3E43-B0CA-8BA2F2BB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E709E-0F2B-524A-BB14-376202A2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CED43-5180-C24B-8196-24914383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9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4D60-AC0C-044F-8925-BE12978C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0422E-D871-AC4C-A0FF-BA911179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61A44-CE7E-2E47-A2C7-EFD19C4D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DBD8-7206-5A45-8701-1C5BFDD6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58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31B14-AAAA-D746-8A4F-C3E1BB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4D6A3-2EE2-B640-B0F3-7408BA95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CF3B5-8136-464C-B9CE-C289E9FE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84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F2C8-66D4-EF4A-AAFD-01BC50FA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9361-0DDC-EE4E-A740-F93892B3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9F65C-3FCD-8B46-A28D-257FA8F2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163C-7F3C-9B44-A028-C4886506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796D-644C-B740-8C2E-356ECAB6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29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D96A-43E5-A645-B273-977F074E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B250C-BB32-7348-BE3C-383B51A8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8973E-998F-6D41-9801-A30991298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CC00-44DF-1E48-95F7-E532F4C6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4893D-3FFC-6749-AD92-18B78F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3AAAD-3463-B142-AEB9-CFB5F3DC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19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AEEA-03B0-C845-83C2-A99DE7C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0810E-8148-AB45-8D0B-5492633BC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E66B3-4F01-3148-9B21-03E05C59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0305A-EC70-204D-A203-97127CF6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F6F2-688B-AC47-8BE3-B3918FD0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CE4F3-8FAC-C647-B187-2C765847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14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39B2-85B2-8A4B-8008-EE871C7A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A1684-4147-4E4A-BE1D-647E280F6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061D-97DA-5D45-A717-D8A7EEF0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C7700-26C6-804B-9BEF-4E4886CE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442D-6AED-C347-A737-1092964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92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360F0-A2C2-BC4E-AC8F-28FB5C10E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D444D-2CB3-C84E-AFAB-6E3667305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CC5E-1493-D445-AD8B-A3A5697A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37B-4148-1847-B7D0-E506A8B4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48933-1B9F-6140-A9E4-6AC0E5B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5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228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067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5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CB58-4758-1C42-8DAA-2AAA3F98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7D025-4B39-8D45-811F-5B1E30D5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83CA-90A4-5E49-AA2C-3DCED63A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1DED1-CD68-AC4C-ABC6-F8EEE292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3341-F52D-D14B-A417-6C66E51D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9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51C6-2D17-C14E-8DC1-418227C6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791E-6CBD-2747-86C9-A91E120F5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279C1-F68E-7E4B-B565-93EC951F8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866C6-99FF-2F4A-936E-613FC9DB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0DB7C-BDCE-D146-9584-809FFC25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D1283-F062-2E4B-8DD8-A11DB531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7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CD01-DE9B-A849-A35D-9F761E7A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13394-3DB5-5A4C-965B-35CC3D1F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C87B7-015A-EE48-9BA2-392DACDC0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97E02-FB0B-A048-9274-06CF17436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CF4DD-E248-C543-910E-BAFFB1883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73B90-35AD-3E43-B0CA-8BA2F2BB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E709E-0F2B-524A-BB14-376202A2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CED43-5180-C24B-8196-24914383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4D60-AC0C-044F-8925-BE12978C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0422E-D871-AC4C-A0FF-BA911179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61A44-CE7E-2E47-A2C7-EFD19C4D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DBD8-7206-5A45-8701-1C5BFDD6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31B14-AAAA-D746-8A4F-C3E1BB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4D6A3-2EE2-B640-B0F3-7408BA95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CF3B5-8136-464C-B9CE-C289E9FE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D96A-43E5-A645-B273-977F074E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B250C-BB32-7348-BE3C-383B51A8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8973E-998F-6D41-9801-A30991298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CC00-44DF-1E48-95F7-E532F4C6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4893D-3FFC-6749-AD92-18B78F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3AAAD-3463-B142-AEB9-CFB5F3DC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9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AEEA-03B0-C845-83C2-A99DE7C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0810E-8148-AB45-8D0B-5492633BC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E66B3-4F01-3148-9B21-03E05C59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0305A-EC70-204D-A203-97127CF6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F6F2-688B-AC47-8BE3-B3918FD0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CE4F3-8FAC-C647-B187-2C765847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7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44EB6-27EE-0E47-84EB-753C79CA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CE029-EB58-6B41-8EAC-704F548C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4E693-13CD-E14F-A36D-9E3FC3ABC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84B2D-1B08-DB46-ACAA-271FBB73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CA95-5F3D-D940-BE0E-5DFB1103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33AA2-E8FC-2540-AA49-4AA124C76F2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40" y="5802305"/>
            <a:ext cx="2111379" cy="5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8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defRPr sz="2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44EB6-27EE-0E47-84EB-753C79CA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CE029-EB58-6B41-8EAC-704F548C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4E693-13CD-E14F-A36D-9E3FC3ABC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D68BC-1AD8-B640-8B1E-602BF3073AFD}" type="datetimeFigureOut">
              <a:rPr lang="en-US" smtClean="0"/>
              <a:t>9/12/2020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84B2D-1B08-DB46-ACAA-271FBB73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CA95-5F3D-D940-BE0E-5DFB1103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8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defRPr sz="2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DB0FE0-A4AF-D848-8925-91A37993D74D}"/>
              </a:ext>
            </a:extLst>
          </p:cNvPr>
          <p:cNvSpPr txBox="1"/>
          <p:nvPr/>
        </p:nvSpPr>
        <p:spPr>
          <a:xfrm>
            <a:off x="1255196" y="2160730"/>
            <a:ext cx="5419923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spc="-15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machine learning</a:t>
            </a:r>
            <a:endParaRPr lang="en-US" sz="4800" b="1" spc="-15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B0AE4-391E-6F41-84C6-D4EEDF519A31}"/>
              </a:ext>
            </a:extLst>
          </p:cNvPr>
          <p:cNvSpPr/>
          <p:nvPr/>
        </p:nvSpPr>
        <p:spPr>
          <a:xfrm>
            <a:off x="1255197" y="3951163"/>
            <a:ext cx="103084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 </a:t>
            </a: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notebook: </a:t>
            </a:r>
            <a:r>
              <a:rPr lang="en-GB" sz="2400" dirty="0">
                <a:solidFill>
                  <a:srgbClr val="6262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https://github.com/stfc-sciml/sciml-workshop/blob/master/course_1.0/01_classification_decision_tree.ipynb</a:t>
            </a:r>
            <a:endParaRPr lang="en-GB" sz="2400" dirty="0">
              <a:solidFill>
                <a:srgbClr val="6262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1A9D8-A541-934F-8FC4-9439FCBF67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412403"/>
            <a:ext cx="3770785" cy="96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82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and hyper-parameters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Parameters – </a:t>
            </a:r>
            <a:r>
              <a:rPr lang="en-GB" dirty="0" smtClean="0">
                <a:cs typeface="Calibri"/>
              </a:rPr>
              <a:t>properties </a:t>
            </a:r>
            <a:r>
              <a:rPr lang="en-GB" dirty="0">
                <a:cs typeface="Calibri"/>
              </a:rPr>
              <a:t>of the model that are modified during training</a:t>
            </a:r>
          </a:p>
          <a:p>
            <a:r>
              <a:rPr lang="en-GB" dirty="0">
                <a:cs typeface="Calibri"/>
              </a:rPr>
              <a:t>Hyperparameters – set of values that define the model and how it trains. Do not update during </a:t>
            </a:r>
            <a:r>
              <a:rPr lang="en-GB" dirty="0" smtClean="0">
                <a:cs typeface="Calibri"/>
              </a:rPr>
              <a:t>training</a:t>
            </a:r>
          </a:p>
          <a:p>
            <a:pPr lvl="1"/>
            <a:r>
              <a:rPr lang="en-GB" dirty="0" smtClean="0">
                <a:cs typeface="Calibri"/>
              </a:rPr>
              <a:t>E.g. loss function, learning rate, number of parameters</a:t>
            </a:r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98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6"/>
            <a:ext cx="7886700" cy="2107431"/>
          </a:xfrm>
        </p:spPr>
        <p:txBody>
          <a:bodyPr/>
          <a:lstStyle/>
          <a:p>
            <a:r>
              <a:rPr lang="en-GB" dirty="0" smtClean="0"/>
              <a:t>In ML approaches the data will typically consist of several or more features</a:t>
            </a:r>
          </a:p>
          <a:p>
            <a:r>
              <a:rPr lang="en-GB" dirty="0" smtClean="0"/>
              <a:t>Features are simply the input variables for the model – x in f(x) = y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783632" y="3572838"/>
            <a:ext cx="703969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“…some machine learning projects succeed and some fail. What makes the difference? Easily the most important factor is the features used.”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67609" y="6380869"/>
            <a:ext cx="791800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"A Few Useful Things to Know About Machine Learning" by Pedro </a:t>
            </a:r>
            <a:r>
              <a:rPr dirty="0" err="1"/>
              <a:t>Domingos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86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engineering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Transforming </a:t>
            </a:r>
            <a:r>
              <a:rPr lang="en-GB" dirty="0"/>
              <a:t>raw data into features that better represent the underlying </a:t>
            </a:r>
            <a:r>
              <a:rPr lang="en-GB" dirty="0" smtClean="0"/>
              <a:t>problem</a:t>
            </a:r>
          </a:p>
          <a:p>
            <a:r>
              <a:rPr lang="en-GB" dirty="0" smtClean="0"/>
              <a:t>Make inputs into things that an algorithm can understand</a:t>
            </a:r>
          </a:p>
          <a:p>
            <a:r>
              <a:rPr lang="en-GB" dirty="0" smtClean="0"/>
              <a:t> E.g. Convert a date-time stamp into something </a:t>
            </a:r>
            <a:r>
              <a:rPr lang="en-GB" dirty="0"/>
              <a:t>more useful </a:t>
            </a:r>
            <a:r>
              <a:rPr lang="en-GB" dirty="0" smtClean="0"/>
              <a:t>2014-09-20T20:45:40Z -&gt; Day: Tuesday; Year: 2014; Month: Sept</a:t>
            </a:r>
          </a:p>
          <a:p>
            <a:r>
              <a:rPr lang="en-GB" dirty="0" smtClean="0"/>
              <a:t>Note that ‘Tuesday’ and ‘Sept’ are not particularly algorithm ready – how can we convert them to something more useful?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574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One hot encoding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9" y="1983672"/>
            <a:ext cx="3236245" cy="3207521"/>
          </a:xfrm>
          <a:prstGeom prst="rect">
            <a:avLst/>
          </a:prstGeom>
        </p:spPr>
      </p:pic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11788" y="3068053"/>
            <a:ext cx="1243536" cy="931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76481" y="4143668"/>
            <a:ext cx="1114150" cy="83561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/>
          <p:cNvSpPr/>
          <p:nvPr/>
        </p:nvSpPr>
        <p:spPr>
          <a:xfrm>
            <a:off x="1981200" y="1772816"/>
            <a:ext cx="39707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Classification problems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Vector of length = number of categories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Each element is the probability that the data represents a given class</a:t>
            </a:r>
          </a:p>
        </p:txBody>
      </p:sp>
    </p:spTree>
    <p:extLst>
      <p:ext uri="{BB962C8B-B14F-4D97-AF65-F5344CB8AC3E}">
        <p14:creationId xmlns:p14="http://schemas.microsoft.com/office/powerpoint/2010/main" val="245323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block: One hot encoder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842356" y="2060849"/>
            <a:ext cx="850728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sklearn.preprocessing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sklearn.preprocessing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label_encoder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LabelEncoder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integer_encoded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label_encoder.fit_transform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(values)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integer_encoded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onehot_encoder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OneHotEncoder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(sparse=False)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integer_encoded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integer_encoded.reshape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integer_encoded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 1)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onehot_encoded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onehot_encoder.fit_transform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integer_encoded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292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08058" y="1956139"/>
            <a:ext cx="1008112" cy="576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4283922" y="3016778"/>
            <a:ext cx="1008112" cy="576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6732194" y="3016778"/>
            <a:ext cx="1008112" cy="576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956046" y="4149080"/>
            <a:ext cx="1008112" cy="576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7404318" y="4149080"/>
            <a:ext cx="1008112" cy="576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611798" y="4149080"/>
            <a:ext cx="1008112" cy="576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6048044" y="4149080"/>
            <a:ext cx="1008112" cy="5760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Elbow Connector 11"/>
          <p:cNvCxnSpPr>
            <a:stCxn id="4" idx="1"/>
            <a:endCxn id="5" idx="0"/>
          </p:cNvCxnSpPr>
          <p:nvPr/>
        </p:nvCxnSpPr>
        <p:spPr>
          <a:xfrm rot="10800000" flipV="1">
            <a:off x="4787978" y="2244171"/>
            <a:ext cx="720080" cy="772607"/>
          </a:xfrm>
          <a:prstGeom prst="bentConnector2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4" idx="3"/>
            <a:endCxn id="6" idx="0"/>
          </p:cNvCxnSpPr>
          <p:nvPr/>
        </p:nvCxnSpPr>
        <p:spPr>
          <a:xfrm>
            <a:off x="6516170" y="2244172"/>
            <a:ext cx="720080" cy="772607"/>
          </a:xfrm>
          <a:prstGeom prst="bentConnector2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9" idx="0"/>
          </p:cNvCxnSpPr>
          <p:nvPr/>
        </p:nvCxnSpPr>
        <p:spPr>
          <a:xfrm rot="5400000">
            <a:off x="3777753" y="3642911"/>
            <a:ext cx="844270" cy="168068"/>
          </a:xfrm>
          <a:prstGeom prst="bentConnector3">
            <a:avLst>
              <a:gd name="adj1" fmla="val -1472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5400000">
            <a:off x="6213999" y="3642911"/>
            <a:ext cx="844270" cy="168068"/>
          </a:xfrm>
          <a:prstGeom prst="bentConnector3">
            <a:avLst>
              <a:gd name="adj1" fmla="val -1472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5" idx="3"/>
            <a:endCxn id="7" idx="0"/>
          </p:cNvCxnSpPr>
          <p:nvPr/>
        </p:nvCxnSpPr>
        <p:spPr>
          <a:xfrm>
            <a:off x="5292034" y="3304810"/>
            <a:ext cx="168068" cy="844270"/>
          </a:xfrm>
          <a:prstGeom prst="bentConnector2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7740306" y="3304810"/>
            <a:ext cx="168068" cy="844270"/>
          </a:xfrm>
          <a:prstGeom prst="bentConnector2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47802" y="5192312"/>
            <a:ext cx="597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is split by features. E.g. brightness of a pixel</a:t>
            </a:r>
          </a:p>
          <a:p>
            <a:r>
              <a:rPr lang="en-GB" dirty="0"/>
              <a:t>Splits are arranged such that the data splits as evenly as possible at each point.</a:t>
            </a:r>
          </a:p>
        </p:txBody>
      </p:sp>
    </p:spTree>
    <p:extLst>
      <p:ext uri="{BB962C8B-B14F-4D97-AF65-F5344CB8AC3E}">
        <p14:creationId xmlns:p14="http://schemas.microsoft.com/office/powerpoint/2010/main" val="359146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 trees</a:t>
            </a:r>
          </a:p>
        </p:txBody>
      </p:sp>
      <p:pic>
        <p:nvPicPr>
          <p:cNvPr id="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1625" y="2040512"/>
            <a:ext cx="2497101" cy="524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81201" y="3680556"/>
            <a:ext cx="4687435" cy="553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29452" y="5418647"/>
            <a:ext cx="2344015" cy="451919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/>
          <p:cNvSpPr txBox="1"/>
          <p:nvPr/>
        </p:nvSpPr>
        <p:spPr>
          <a:xfrm>
            <a:off x="7248128" y="1850341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is split according to a threshold value </a:t>
            </a:r>
            <a:r>
              <a:rPr lang="en-GB" dirty="0" err="1"/>
              <a:t>tj</a:t>
            </a:r>
            <a:r>
              <a:rPr lang="en-GB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48128" y="3357243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cost of the split is calculated based on some impurity function H() e.g. RMSD of the data.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48128" y="5044440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splitting parameters are chosen to minimise C at each split.</a:t>
            </a:r>
          </a:p>
        </p:txBody>
      </p:sp>
    </p:spTree>
    <p:extLst>
      <p:ext uri="{BB962C8B-B14F-4D97-AF65-F5344CB8AC3E}">
        <p14:creationId xmlns:p14="http://schemas.microsoft.com/office/powerpoint/2010/main" val="32561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 to notebook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812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Optimisation/Evaluation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00808"/>
            <a:ext cx="8229600" cy="4248472"/>
          </a:xfrm>
        </p:spPr>
        <p:txBody>
          <a:bodyPr>
            <a:normAutofit/>
          </a:bodyPr>
          <a:lstStyle/>
          <a:p>
            <a:r>
              <a:rPr lang="en-GB" dirty="0"/>
              <a:t> Evaluation</a:t>
            </a:r>
          </a:p>
          <a:p>
            <a:pPr lvl="1"/>
            <a:r>
              <a:rPr lang="en-GB" dirty="0"/>
              <a:t>Objective function or scoring function. </a:t>
            </a:r>
          </a:p>
          <a:p>
            <a:pPr lvl="1"/>
            <a:r>
              <a:rPr lang="en-GB" dirty="0"/>
              <a:t>Distinguish good from bad </a:t>
            </a:r>
            <a:r>
              <a:rPr lang="en-GB" dirty="0" smtClean="0"/>
              <a:t>models. </a:t>
            </a:r>
            <a:endParaRPr lang="en-GB" dirty="0"/>
          </a:p>
          <a:p>
            <a:r>
              <a:rPr lang="en-GB" dirty="0" smtClean="0"/>
              <a:t>Objective </a:t>
            </a:r>
            <a:r>
              <a:rPr lang="en-GB" dirty="0"/>
              <a:t>function = loss function = cost function</a:t>
            </a:r>
          </a:p>
          <a:p>
            <a:pPr lvl="1"/>
            <a:r>
              <a:rPr lang="en-GB" dirty="0"/>
              <a:t>Must faithfully represent the “goodness” of a model in a single number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08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3970784" cy="4525963"/>
          </a:xfrm>
        </p:spPr>
        <p:txBody>
          <a:bodyPr/>
          <a:lstStyle/>
          <a:p>
            <a:r>
              <a:rPr lang="en-GB" sz="2800" dirty="0"/>
              <a:t>Mean squared error</a:t>
            </a:r>
          </a:p>
          <a:p>
            <a:r>
              <a:rPr lang="en-GB" dirty="0"/>
              <a:t>Used in regression</a:t>
            </a:r>
          </a:p>
          <a:p>
            <a:r>
              <a:rPr lang="en-GB" dirty="0"/>
              <a:t>Square endures a single minimum</a:t>
            </a:r>
          </a:p>
          <a:p>
            <a:r>
              <a:rPr lang="en-GB" dirty="0"/>
              <a:t>Avoids local minima trapping</a:t>
            </a:r>
          </a:p>
          <a:p>
            <a:r>
              <a:rPr lang="en-GB" dirty="0"/>
              <a:t>Easy to calculate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919287"/>
            <a:ext cx="2927426" cy="5670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984" y="2991395"/>
            <a:ext cx="5799908" cy="38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7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Types of ML</a:t>
            </a:r>
          </a:p>
          <a:p>
            <a:r>
              <a:rPr lang="en-GB" dirty="0" smtClean="0"/>
              <a:t>Parameters and </a:t>
            </a:r>
            <a:r>
              <a:rPr lang="en-GB" dirty="0" err="1" smtClean="0"/>
              <a:t>hyperparameters</a:t>
            </a:r>
            <a:endParaRPr lang="en-GB" dirty="0" smtClean="0"/>
          </a:p>
          <a:p>
            <a:r>
              <a:rPr lang="en-GB" dirty="0" smtClean="0"/>
              <a:t>Features</a:t>
            </a:r>
          </a:p>
          <a:p>
            <a:r>
              <a:rPr lang="en-GB" dirty="0" smtClean="0"/>
              <a:t>Decision trees</a:t>
            </a:r>
          </a:p>
          <a:p>
            <a:r>
              <a:rPr lang="en-GB" dirty="0" smtClean="0"/>
              <a:t>Evaluation/metrics</a:t>
            </a:r>
          </a:p>
          <a:p>
            <a:r>
              <a:rPr lang="en-GB" dirty="0" smtClean="0"/>
              <a:t>Overfitting</a:t>
            </a:r>
          </a:p>
          <a:p>
            <a:r>
              <a:rPr lang="en-GB" dirty="0" smtClean="0"/>
              <a:t>Bagging and boosting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0756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46628"/>
            <a:ext cx="4618856" cy="4525963"/>
          </a:xfrm>
        </p:spPr>
        <p:txBody>
          <a:bodyPr>
            <a:normAutofit/>
          </a:bodyPr>
          <a:lstStyle/>
          <a:p>
            <a:r>
              <a:rPr lang="en-GB" sz="3000" dirty="0"/>
              <a:t>Mean Absolute Error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rPr lang="en-GB" sz="2000" dirty="0"/>
              <a:t>Similar to MSE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rPr lang="en-GB" sz="2000" dirty="0"/>
              <a:t>No quadric term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rPr lang="en-GB" sz="2000" dirty="0"/>
              <a:t>More robust to outliers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rPr lang="en-GB" sz="2000" dirty="0"/>
              <a:t>MSE penalises large differences much more than MAE 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rPr lang="en-GB" sz="2000" dirty="0"/>
              <a:t>Large gradients close to zero - slow to optimise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993429"/>
            <a:ext cx="3175408" cy="6425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86" y="2772191"/>
            <a:ext cx="6128714" cy="40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15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1" y="1600201"/>
            <a:ext cx="5226291" cy="4525963"/>
          </a:xfrm>
        </p:spPr>
        <p:txBody>
          <a:bodyPr>
            <a:normAutofit/>
          </a:bodyPr>
          <a:lstStyle/>
          <a:p>
            <a:r>
              <a:rPr lang="en-GB" sz="2800" dirty="0"/>
              <a:t>Huber loss</a:t>
            </a:r>
          </a:p>
          <a:p>
            <a:r>
              <a:rPr lang="en-GB" dirty="0"/>
              <a:t>Quadratic close to the minimum</a:t>
            </a:r>
          </a:p>
          <a:p>
            <a:r>
              <a:rPr lang="en-GB" dirty="0"/>
              <a:t>Linear far from the minimum</a:t>
            </a:r>
          </a:p>
          <a:p>
            <a:r>
              <a:rPr lang="en-GB" dirty="0"/>
              <a:t>Overcomes problems of MSE and MAE</a:t>
            </a:r>
          </a:p>
          <a:p>
            <a:r>
              <a:rPr lang="en-GB" dirty="0"/>
              <a:t>More expensive to calculate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1" y="1700808"/>
            <a:ext cx="4699905" cy="743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70" y="2454826"/>
            <a:ext cx="6580930" cy="438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67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0657" y="1633228"/>
            <a:ext cx="4258816" cy="4525963"/>
          </a:xfrm>
        </p:spPr>
        <p:txBody>
          <a:bodyPr>
            <a:normAutofit/>
          </a:bodyPr>
          <a:lstStyle/>
          <a:p>
            <a:r>
              <a:rPr lang="en-GB" sz="2800" dirty="0"/>
              <a:t>Cross entropy</a:t>
            </a:r>
          </a:p>
          <a:p>
            <a:r>
              <a:rPr lang="en-GB" dirty="0"/>
              <a:t>Used for classification problems</a:t>
            </a:r>
          </a:p>
          <a:p>
            <a:r>
              <a:rPr lang="en-GB" dirty="0"/>
              <a:t>Tells us how similar our model distribution is to the true distribution</a:t>
            </a:r>
          </a:p>
          <a:p>
            <a:r>
              <a:rPr lang="en-GB" dirty="0"/>
              <a:t>Penalises all errors, but especially those that are most inaccurate</a:t>
            </a:r>
          </a:p>
          <a:p>
            <a:endParaRPr lang="en-GB" dirty="0"/>
          </a:p>
        </p:txBody>
      </p:sp>
      <p:graphicFrame>
        <p:nvGraphicFramePr>
          <p:cNvPr id="6" name="Table"/>
          <p:cNvGraphicFramePr/>
          <p:nvPr>
            <p:extLst/>
          </p:nvPr>
        </p:nvGraphicFramePr>
        <p:xfrm>
          <a:off x="6744071" y="1588458"/>
          <a:ext cx="3639576" cy="849234"/>
        </p:xfrm>
        <a:graphic>
          <a:graphicData uri="http://schemas.openxmlformats.org/drawingml/2006/table">
            <a:tbl>
              <a:tblPr bandRow="1"/>
              <a:tblGrid>
                <a:gridCol w="909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8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8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9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6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838787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30330" marR="30330" marT="30330" marB="3033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838787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30330" marR="30330" marT="30330" marB="3033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838787"/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30330" marR="30330" marT="30330" marB="3033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838787"/>
                          </a:solidFill>
                          <a:sym typeface="Avenir Next Medium"/>
                        </a:rPr>
                        <a:t>0</a:t>
                      </a:r>
                    </a:p>
                  </a:txBody>
                  <a:tcPr marL="30330" marR="30330" marT="30330" marB="3033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6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838787"/>
                          </a:solidFill>
                          <a:sym typeface="Avenir Next Medium"/>
                        </a:rPr>
                        <a:t>0.15</a:t>
                      </a:r>
                    </a:p>
                  </a:txBody>
                  <a:tcPr marL="30330" marR="30330" marT="30330" marB="3033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838787"/>
                          </a:solidFill>
                          <a:sym typeface="Avenir Next Medium"/>
                        </a:rPr>
                        <a:t>0.25</a:t>
                      </a:r>
                    </a:p>
                  </a:txBody>
                  <a:tcPr marL="30330" marR="30330" marT="30330" marB="3033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838787"/>
                          </a:solidFill>
                          <a:sym typeface="Avenir Next Medium"/>
                        </a:rPr>
                        <a:t>0.5</a:t>
                      </a:r>
                    </a:p>
                  </a:txBody>
                  <a:tcPr marL="30330" marR="30330" marT="30330" marB="30330" anchor="ctr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838787"/>
                          </a:solidFill>
                          <a:sym typeface="Avenir Next Medium"/>
                        </a:rPr>
                        <a:t>0.1</a:t>
                      </a:r>
                    </a:p>
                  </a:txBody>
                  <a:tcPr marL="30330" marR="30330" marT="30330" marB="3033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60519"/>
            <a:ext cx="5996222" cy="39974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924" y="1909608"/>
            <a:ext cx="3770533" cy="21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21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394" y="1600201"/>
            <a:ext cx="6038678" cy="4525963"/>
          </a:xfrm>
        </p:spPr>
        <p:txBody>
          <a:bodyPr/>
          <a:lstStyle/>
          <a:p>
            <a:r>
              <a:rPr lang="en-GB" sz="2800" dirty="0"/>
              <a:t>Hinge loss</a:t>
            </a:r>
          </a:p>
          <a:p>
            <a:r>
              <a:rPr lang="en-GB" dirty="0"/>
              <a:t>Used for classification</a:t>
            </a:r>
          </a:p>
          <a:p>
            <a:r>
              <a:rPr lang="en-GB" dirty="0"/>
              <a:t>Does not seek to reproduce the distribution of data</a:t>
            </a:r>
          </a:p>
          <a:p>
            <a:r>
              <a:rPr lang="en-GB" dirty="0"/>
              <a:t>0 as long as the classification is correct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9" y="2564904"/>
            <a:ext cx="3762357" cy="187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0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Evaluation: Table of confusion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5" y="1556792"/>
            <a:ext cx="7815719" cy="401858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49152" y="6393958"/>
            <a:ext cx="4950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https://en.wikipedia.org/wiki/Confusion_matrix</a:t>
            </a:r>
          </a:p>
        </p:txBody>
      </p:sp>
    </p:spTree>
    <p:extLst>
      <p:ext uri="{BB962C8B-B14F-4D97-AF65-F5344CB8AC3E}">
        <p14:creationId xmlns:p14="http://schemas.microsoft.com/office/powerpoint/2010/main" val="33133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44825"/>
            <a:ext cx="8229600" cy="4525963"/>
          </a:xfrm>
        </p:spPr>
        <p:txBody>
          <a:bodyPr/>
          <a:lstStyle/>
          <a:p>
            <a:r>
              <a:rPr lang="en-GB" dirty="0"/>
              <a:t>Over/under </a:t>
            </a:r>
            <a:r>
              <a:rPr lang="en-GB" dirty="0" smtClean="0"/>
              <a:t>fitting</a:t>
            </a:r>
            <a:endParaRPr lang="en-GB" dirty="0"/>
          </a:p>
        </p:txBody>
      </p:sp>
      <p:pic>
        <p:nvPicPr>
          <p:cNvPr id="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426" y="2563873"/>
            <a:ext cx="3087866" cy="3087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76286" y="2563873"/>
            <a:ext cx="3087867" cy="3087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227" y="2782724"/>
            <a:ext cx="3312704" cy="26501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211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 and validation 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model must always be validated on data not used for testing</a:t>
            </a:r>
          </a:p>
          <a:p>
            <a:r>
              <a:rPr lang="en-GB" dirty="0" smtClean="0"/>
              <a:t>Often something like 20% of data is used for validation</a:t>
            </a:r>
          </a:p>
          <a:p>
            <a:r>
              <a:rPr lang="en-GB" dirty="0" smtClean="0"/>
              <a:t>Make sure that validation and training distributions are the same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1891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n-fold cross validation</a:t>
            </a:r>
          </a:p>
          <a:p>
            <a:pPr lvl="1"/>
            <a:r>
              <a:rPr lang="en-GB" dirty="0"/>
              <a:t>Ensure training/test splits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28" y="2738883"/>
            <a:ext cx="6682764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block Cross Validation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981325" y="2828837"/>
            <a:ext cx="6229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svm.SVC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(kernel='linear', C=1)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scores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cross_val_score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, X, y, cv=5)</a:t>
            </a:r>
          </a:p>
        </p:txBody>
      </p:sp>
    </p:spTree>
    <p:extLst>
      <p:ext uri="{BB962C8B-B14F-4D97-AF65-F5344CB8AC3E}">
        <p14:creationId xmlns:p14="http://schemas.microsoft.com/office/powerpoint/2010/main" val="26919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 To Notebook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87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Showcase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262154" cy="4351338"/>
          </a:xfrm>
        </p:spPr>
        <p:txBody>
          <a:bodyPr/>
          <a:lstStyle/>
          <a:p>
            <a:r>
              <a:rPr lang="en-GB" dirty="0" smtClean="0"/>
              <a:t>Directly </a:t>
            </a:r>
            <a:r>
              <a:rPr lang="en-GB" dirty="0"/>
              <a:t>predicts the atomic environment labels from the X-ray absorption near-edge </a:t>
            </a:r>
            <a:r>
              <a:rPr lang="en-GB" dirty="0" smtClean="0"/>
              <a:t>structure</a:t>
            </a:r>
          </a:p>
          <a:p>
            <a:r>
              <a:rPr lang="en-GB" dirty="0" smtClean="0"/>
              <a:t>Accuracy </a:t>
            </a:r>
            <a:r>
              <a:rPr lang="en-GB" dirty="0"/>
              <a:t>exceeding 80</a:t>
            </a:r>
            <a:r>
              <a:rPr lang="en-GB" dirty="0" smtClean="0"/>
              <a:t>%</a:t>
            </a:r>
          </a:p>
          <a:p>
            <a:r>
              <a:rPr lang="en-GB" dirty="0" smtClean="0"/>
              <a:t>Accelerated </a:t>
            </a:r>
            <a:r>
              <a:rPr lang="en-GB" dirty="0"/>
              <a:t>or even on-the-fly interpretation of spectra directly from experiments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157" y="365125"/>
            <a:ext cx="6141843" cy="53695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92158" y="6176963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Patterns</a:t>
            </a:r>
            <a:r>
              <a:rPr lang="en-GB" dirty="0" smtClean="0"/>
              <a:t>, 2020</a:t>
            </a:r>
            <a:r>
              <a:rPr lang="en-GB" dirty="0"/>
              <a:t>, </a:t>
            </a:r>
            <a:r>
              <a:rPr lang="en-GB" dirty="0" smtClean="0"/>
              <a:t>1, 100013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2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Boosting + Bagging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600201"/>
            <a:ext cx="5946913" cy="413439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To overcome the limitations of a weak learner we can use booting or bagging.</a:t>
            </a:r>
          </a:p>
          <a:p>
            <a:r>
              <a:rPr lang="en-GB" dirty="0" smtClean="0"/>
              <a:t>Both methods use an ensemble of weak learners to build a strong learner</a:t>
            </a:r>
          </a:p>
          <a:p>
            <a:r>
              <a:rPr lang="en-GB" dirty="0" smtClean="0"/>
              <a:t>Boosting – choose next learner based on the errors of the last learner (gradient boosted decision trees)</a:t>
            </a:r>
          </a:p>
          <a:p>
            <a:r>
              <a:rPr lang="en-GB" dirty="0" smtClean="0"/>
              <a:t>Bagging – stochastically choose next learners (random forests)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1988840"/>
            <a:ext cx="3426322" cy="342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0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Boosted Decision Trees</a:t>
            </a:r>
          </a:p>
        </p:txBody>
      </p:sp>
      <p:sp>
        <p:nvSpPr>
          <p:cNvPr id="4" name="Subtitle 2"/>
          <p:cNvSpPr txBox="1"/>
          <p:nvPr/>
        </p:nvSpPr>
        <p:spPr>
          <a:xfrm>
            <a:off x="8370779" y="3187006"/>
            <a:ext cx="2150372" cy="81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Sub model of errors</a:t>
            </a:r>
          </a:p>
        </p:txBody>
      </p:sp>
      <p:sp>
        <p:nvSpPr>
          <p:cNvPr id="5" name="Subtitle 2"/>
          <p:cNvSpPr txBox="1"/>
          <p:nvPr/>
        </p:nvSpPr>
        <p:spPr>
          <a:xfrm>
            <a:off x="8356228" y="1523477"/>
            <a:ext cx="2027426" cy="6383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rPr dirty="0"/>
              <a:t>Learning rate</a:t>
            </a:r>
          </a:p>
        </p:txBody>
      </p:sp>
      <p:pic>
        <p:nvPicPr>
          <p:cNvPr id="6" name="Picture 34" descr="Picture 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6490" y="2406524"/>
            <a:ext cx="3419476" cy="2524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ubtitle 2"/>
          <p:cNvSpPr txBox="1"/>
          <p:nvPr/>
        </p:nvSpPr>
        <p:spPr>
          <a:xfrm>
            <a:off x="6960636" y="2738673"/>
            <a:ext cx="2150372" cy="81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rPr lang="en-GB" dirty="0"/>
              <a:t>Previous model</a:t>
            </a:r>
            <a:endParaRPr dirty="0"/>
          </a:p>
        </p:txBody>
      </p:sp>
      <p:sp>
        <p:nvSpPr>
          <p:cNvPr id="8" name="Subtitle 2"/>
          <p:cNvSpPr txBox="1"/>
          <p:nvPr/>
        </p:nvSpPr>
        <p:spPr>
          <a:xfrm>
            <a:off x="6338494" y="1449141"/>
            <a:ext cx="2150372" cy="81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rPr lang="en-GB" dirty="0"/>
              <a:t>New model</a:t>
            </a:r>
            <a:endParaRPr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9445966" y="2712386"/>
            <a:ext cx="211013" cy="7512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082520" y="2034698"/>
            <a:ext cx="90460" cy="3718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0"/>
          </p:cNvCxnSpPr>
          <p:nvPr/>
        </p:nvCxnSpPr>
        <p:spPr>
          <a:xfrm flipH="1">
            <a:off x="7836526" y="2738674"/>
            <a:ext cx="199296" cy="3303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81729" y="2119008"/>
            <a:ext cx="0" cy="2476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929" y="2364168"/>
            <a:ext cx="704982" cy="40767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412055" y="1873687"/>
            <a:ext cx="0" cy="34807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412056" y="5354445"/>
            <a:ext cx="468069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18239" y="2871708"/>
            <a:ext cx="662672" cy="118967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586102" y="4057953"/>
            <a:ext cx="1173174" cy="57641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759277" y="4634365"/>
            <a:ext cx="1341915" cy="1524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809" y="3609950"/>
            <a:ext cx="704982" cy="4076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253" y="3608440"/>
            <a:ext cx="704982" cy="40767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810" y="4795877"/>
            <a:ext cx="704982" cy="40767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254" y="4794367"/>
            <a:ext cx="704982" cy="40767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66" y="4795877"/>
            <a:ext cx="704982" cy="40767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42" y="4259226"/>
            <a:ext cx="704982" cy="40767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075" y="4254017"/>
            <a:ext cx="704982" cy="40767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683" y="4805950"/>
            <a:ext cx="704982" cy="40767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065" y="4792518"/>
            <a:ext cx="704982" cy="40767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 rot="16200000">
            <a:off x="1692514" y="337716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Loss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4473607" y="5381466"/>
            <a:ext cx="1169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of trees</a:t>
            </a:r>
          </a:p>
        </p:txBody>
      </p:sp>
    </p:spTree>
    <p:extLst>
      <p:ext uri="{BB962C8B-B14F-4D97-AF65-F5344CB8AC3E}">
        <p14:creationId xmlns:p14="http://schemas.microsoft.com/office/powerpoint/2010/main" val="34925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Building block: Boosted decision tree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919536" y="2204864"/>
            <a:ext cx="88204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import ensemble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ensemble.GradientBoostingRegressor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(loss='lad',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10,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learning_rate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0.015,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min_samples_split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50,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min_samples_leaf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1,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max_features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(cols), subsample = 0.9,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300)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gbr.fit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(X, y)</a:t>
            </a:r>
          </a:p>
        </p:txBody>
      </p:sp>
    </p:spTree>
    <p:extLst>
      <p:ext uri="{BB962C8B-B14F-4D97-AF65-F5344CB8AC3E}">
        <p14:creationId xmlns:p14="http://schemas.microsoft.com/office/powerpoint/2010/main" val="65909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 To Notebook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811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checklist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17529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Supervised/unsupervised machine learning</a:t>
            </a:r>
          </a:p>
          <a:p>
            <a:r>
              <a:rPr lang="en-GB" dirty="0" smtClean="0"/>
              <a:t>Classical machine learning/deep learning</a:t>
            </a:r>
          </a:p>
          <a:p>
            <a:r>
              <a:rPr lang="en-GB" dirty="0" smtClean="0"/>
              <a:t>Parameters/</a:t>
            </a:r>
            <a:r>
              <a:rPr lang="en-GB" dirty="0" err="1" smtClean="0"/>
              <a:t>hyperparameters</a:t>
            </a:r>
            <a:endParaRPr lang="en-GB" dirty="0" smtClean="0"/>
          </a:p>
          <a:p>
            <a:r>
              <a:rPr lang="en-GB" dirty="0" smtClean="0"/>
              <a:t>Features and feature engineering</a:t>
            </a:r>
          </a:p>
          <a:p>
            <a:r>
              <a:rPr lang="en-GB" dirty="0" smtClean="0"/>
              <a:t>Decision trees</a:t>
            </a:r>
          </a:p>
          <a:p>
            <a:r>
              <a:rPr lang="en-GB" dirty="0" smtClean="0"/>
              <a:t>Overfitting</a:t>
            </a:r>
          </a:p>
          <a:p>
            <a:r>
              <a:rPr lang="en-GB" dirty="0" smtClean="0"/>
              <a:t>Evaluation/metrics</a:t>
            </a:r>
          </a:p>
          <a:p>
            <a:r>
              <a:rPr lang="en-GB" dirty="0" smtClean="0"/>
              <a:t>Test/train split, cross-validation</a:t>
            </a:r>
          </a:p>
          <a:p>
            <a:r>
              <a:rPr lang="en-GB" dirty="0" smtClean="0"/>
              <a:t>Bagging and boosting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444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DB0FE0-A4AF-D848-8925-91A37993D74D}"/>
              </a:ext>
            </a:extLst>
          </p:cNvPr>
          <p:cNvSpPr txBox="1"/>
          <p:nvPr/>
        </p:nvSpPr>
        <p:spPr>
          <a:xfrm>
            <a:off x="1255197" y="2160730"/>
            <a:ext cx="45648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spc="-15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1A9D8-A541-934F-8FC4-9439FCBF67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412403"/>
            <a:ext cx="3770785" cy="9639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D539E4-64DB-C141-80BC-DC0282462C17}"/>
              </a:ext>
            </a:extLst>
          </p:cNvPr>
          <p:cNvSpPr/>
          <p:nvPr/>
        </p:nvSpPr>
        <p:spPr>
          <a:xfrm>
            <a:off x="4286723" y="5904254"/>
            <a:ext cx="273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  <a:r>
              <a:rPr lang="en-GB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:@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ml_sci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29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Showcase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00451" cy="379140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Interpreting electron diffraction crystallography using supervised ML</a:t>
            </a:r>
          </a:p>
          <a:p>
            <a:r>
              <a:rPr lang="en-GB" dirty="0" smtClean="0"/>
              <a:t>Models trained on simulated diffraction patterns</a:t>
            </a:r>
          </a:p>
          <a:p>
            <a:r>
              <a:rPr lang="en-GB" dirty="0" smtClean="0"/>
              <a:t>Can narrow down possible </a:t>
            </a:r>
            <a:r>
              <a:rPr lang="en-GB" dirty="0" err="1" smtClean="0"/>
              <a:t>spacegroups</a:t>
            </a:r>
            <a:r>
              <a:rPr lang="en-GB" dirty="0" smtClean="0"/>
              <a:t> to the top two with 95% confidence</a:t>
            </a:r>
          </a:p>
          <a:p>
            <a:r>
              <a:rPr lang="en-GB" dirty="0" smtClean="0"/>
              <a:t>Even peaks in low signal-to-noise images can be potentially used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238" y="365125"/>
            <a:ext cx="5655269" cy="3607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238" y="4145863"/>
            <a:ext cx="5485453" cy="24018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88238" y="647248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i="1" dirty="0"/>
              <a:t>Science Advances </a:t>
            </a:r>
            <a:r>
              <a:rPr lang="en-GB" dirty="0"/>
              <a:t> </a:t>
            </a:r>
            <a:r>
              <a:rPr lang="en-GB" dirty="0" smtClean="0"/>
              <a:t>2019, 5</a:t>
            </a:r>
            <a:r>
              <a:rPr lang="en-GB" dirty="0"/>
              <a:t>, </a:t>
            </a:r>
            <a:r>
              <a:rPr lang="en-GB" dirty="0" smtClean="0"/>
              <a:t>eaaw1949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1097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473062" cy="4532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Data plus labels</a:t>
            </a:r>
          </a:p>
          <a:p>
            <a:r>
              <a:rPr lang="en-GB" b="1" dirty="0">
                <a:ea typeface="+mn-lt"/>
                <a:cs typeface="+mn-lt"/>
              </a:rPr>
              <a:t>Learning</a:t>
            </a:r>
            <a:r>
              <a:rPr lang="en-GB" dirty="0">
                <a:ea typeface="+mn-lt"/>
                <a:cs typeface="+mn-lt"/>
              </a:rPr>
              <a:t> a function that maps an input to an output based on example input-output pairs.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62" y="1600201"/>
            <a:ext cx="5315372" cy="398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29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3713699" cy="4532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Data do not have labels</a:t>
            </a:r>
          </a:p>
          <a:p>
            <a:r>
              <a:rPr lang="en-GB" dirty="0">
                <a:cs typeface="Calibri"/>
              </a:rPr>
              <a:t>Identifying trends in unlabelled datasets</a:t>
            </a:r>
          </a:p>
          <a:p>
            <a:r>
              <a:rPr lang="en-GB" dirty="0">
                <a:ea typeface="+mn-lt"/>
                <a:cs typeface="+mn-lt"/>
              </a:rPr>
              <a:t>E.g. cluster analysis, is used for exploratory data analysis to find hidden patterns or grouping in data</a:t>
            </a:r>
            <a:endParaRPr lang="en-GB" dirty="0"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00" y="1600201"/>
            <a:ext cx="5313600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323767" cy="4532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Identifying to which of a set of categories a new sample belongs, on the basis of a training set</a:t>
            </a:r>
          </a:p>
          <a:p>
            <a:r>
              <a:rPr lang="en-GB" dirty="0">
                <a:cs typeface="Calibri"/>
              </a:rPr>
              <a:t>E.g. spam filter or which crystal structure gives a certain pattern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00" y="1601999"/>
            <a:ext cx="5313600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3924067" cy="45329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Models a target prediction value based on independent variables</a:t>
            </a:r>
            <a:endParaRPr lang="en-GB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00" y="1601999"/>
            <a:ext cx="5313600" cy="398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30" y="1600201"/>
            <a:ext cx="4937759" cy="39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0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Classical/deep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3143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Classical: linear regression, trees etc.. </a:t>
            </a:r>
          </a:p>
          <a:p>
            <a:r>
              <a:rPr lang="en-GB" dirty="0">
                <a:cs typeface="Calibri"/>
              </a:rPr>
              <a:t>Deep: neural network type models</a:t>
            </a:r>
          </a:p>
        </p:txBody>
      </p:sp>
      <p:pic>
        <p:nvPicPr>
          <p:cNvPr id="6" name="Picture 6" descr="A picture containing device, clock&#10;&#10;Description generated with very high confidence">
            <a:extLst>
              <a:ext uri="{FF2B5EF4-FFF2-40B4-BE49-F238E27FC236}">
                <a16:creationId xmlns:a16="http://schemas.microsoft.com/office/drawing/2014/main" id="{5CDBD1FE-E96D-4780-9150-5235C7277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492" y="3299669"/>
            <a:ext cx="4110592" cy="2839181"/>
          </a:xfrm>
          <a:prstGeom prst="rect">
            <a:avLst/>
          </a:prstGeom>
        </p:spPr>
      </p:pic>
      <p:pic>
        <p:nvPicPr>
          <p:cNvPr id="8" name="Picture 8" descr="A picture containing light&#10;&#10;Description generated with very high confidence">
            <a:extLst>
              <a:ext uri="{FF2B5EF4-FFF2-40B4-BE49-F238E27FC236}">
                <a16:creationId xmlns:a16="http://schemas.microsoft.com/office/drawing/2014/main" id="{C7B0543C-4EA3-4917-8F0B-3C58F4AEE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694" y="3428994"/>
            <a:ext cx="3795040" cy="27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nt and logo master">
  <a:themeElements>
    <a:clrScheme name="STF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1E5DF8"/>
      </a:accent1>
      <a:accent2>
        <a:srgbClr val="003088"/>
      </a:accent2>
      <a:accent3>
        <a:srgbClr val="F08900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RI_STFC_master_template_BASIC_Nov19 [Read-Only]" id="{A179E527-A042-4785-BB00-F01B865C567B}" vid="{539DC564-CD9B-411E-A7C2-D59EAE1B42B3}"/>
    </a:ext>
  </a:extLst>
</a:theme>
</file>

<file path=ppt/theme/theme2.xml><?xml version="1.0" encoding="utf-8"?>
<a:theme xmlns:a="http://schemas.openxmlformats.org/drawingml/2006/main" name="Font WITHOUT logo master">
  <a:themeElements>
    <a:clrScheme name="STF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1E5DF8"/>
      </a:accent1>
      <a:accent2>
        <a:srgbClr val="003088"/>
      </a:accent2>
      <a:accent3>
        <a:srgbClr val="F08900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KRI_STFC_master_template_BASIC_Nov19 [Read-Only]" id="{A179E527-A042-4785-BB00-F01B865C567B}" vid="{99BCF344-1A40-4D35-B311-1CC06AC71C7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UKRI_STFC_master_template_BASIC_Nov19</Template>
  <TotalTime>1461</TotalTime>
  <Words>867</Words>
  <Application>Microsoft Office PowerPoint</Application>
  <PresentationFormat>Widescreen</PresentationFormat>
  <Paragraphs>167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Arial Regular</vt:lpstr>
      <vt:lpstr>Avenir Next Medium</vt:lpstr>
      <vt:lpstr>Calibri</vt:lpstr>
      <vt:lpstr>Courier New</vt:lpstr>
      <vt:lpstr>Wingdings</vt:lpstr>
      <vt:lpstr>Font and logo master</vt:lpstr>
      <vt:lpstr>Font WITHOUT logo master</vt:lpstr>
      <vt:lpstr>PowerPoint Presentation</vt:lpstr>
      <vt:lpstr>Overview</vt:lpstr>
      <vt:lpstr>Showcase</vt:lpstr>
      <vt:lpstr>Showcase</vt:lpstr>
      <vt:lpstr>Supervised ML</vt:lpstr>
      <vt:lpstr>Unsupervised ML</vt:lpstr>
      <vt:lpstr>Classification</vt:lpstr>
      <vt:lpstr>Regression</vt:lpstr>
      <vt:lpstr>Classical/deep methods</vt:lpstr>
      <vt:lpstr>Parameters and hyper-parameters</vt:lpstr>
      <vt:lpstr>Features</vt:lpstr>
      <vt:lpstr>Feature engineering</vt:lpstr>
      <vt:lpstr>One hot encoding</vt:lpstr>
      <vt:lpstr>Building block: One hot encoder</vt:lpstr>
      <vt:lpstr>Decision trees</vt:lpstr>
      <vt:lpstr>Decision trees</vt:lpstr>
      <vt:lpstr>Go to notebook</vt:lpstr>
      <vt:lpstr>Optimisation/Evaluation</vt:lpstr>
      <vt:lpstr>Evaluation metrics</vt:lpstr>
      <vt:lpstr>Evaluation</vt:lpstr>
      <vt:lpstr>Evaluation</vt:lpstr>
      <vt:lpstr>Evaluation</vt:lpstr>
      <vt:lpstr>Evaluation</vt:lpstr>
      <vt:lpstr>Evaluation: Table of confusion</vt:lpstr>
      <vt:lpstr>Evaluation</vt:lpstr>
      <vt:lpstr>Test and validation sets</vt:lpstr>
      <vt:lpstr>Evaluation</vt:lpstr>
      <vt:lpstr>Building block Cross Validation</vt:lpstr>
      <vt:lpstr>Go To Notebook</vt:lpstr>
      <vt:lpstr>Boosting + Bagging</vt:lpstr>
      <vt:lpstr>Boosted Decision Trees</vt:lpstr>
      <vt:lpstr>Building block: Boosted decision tree</vt:lpstr>
      <vt:lpstr>Go To Notebook</vt:lpstr>
      <vt:lpstr>Concept checklist</vt:lpstr>
      <vt:lpstr>PowerPoint Presentation</vt:lpstr>
    </vt:vector>
  </TitlesOfParts>
  <Company>STFC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Butler, Keith (STFC,RAL,SC)</dc:creator>
  <cp:lastModifiedBy>Butler, Keith (STFC,RAL,SC)</cp:lastModifiedBy>
  <cp:revision>15</cp:revision>
  <cp:lastPrinted>2019-10-02T08:27:37Z</cp:lastPrinted>
  <dcterms:created xsi:type="dcterms:W3CDTF">2020-08-05T12:36:29Z</dcterms:created>
  <dcterms:modified xsi:type="dcterms:W3CDTF">2020-09-12T16:58:46Z</dcterms:modified>
</cp:coreProperties>
</file>